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Maven Pro" panose="020B0604020202020204" charset="0"/>
      <p:regular r:id="rId10"/>
      <p:bold r:id="rId11"/>
    </p:embeddedFont>
    <p:embeddedFont>
      <p:font typeface="Nunito" panose="020B0604020202020204"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81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jpg>
</file>

<file path=ppt/media/image2.gif>
</file>

<file path=ppt/media/image3.gif>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b8cbd53d9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b8cbd53d9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b75266c4ce_0_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b75266c4ce_0_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b75266c4ce_0_2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b75266c4ce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b8cbd53d9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b8cbd53d9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b75266c4ce_0_2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b75266c4ce_0_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b8cbd53d97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b8cbd53d97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gif"/></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1216525" y="927575"/>
            <a:ext cx="5905800" cy="26388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dirty="0"/>
              <a:t>Skull Stripping of MRI image of brain using </a:t>
            </a:r>
            <a:r>
              <a:rPr lang="en-GB" dirty="0" err="1"/>
              <a:t>ANTSpy</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14"/>
          <p:cNvSpPr txBox="1">
            <a:spLocks noGrp="1"/>
          </p:cNvSpPr>
          <p:nvPr>
            <p:ph type="ctrTitle"/>
          </p:nvPr>
        </p:nvSpPr>
        <p:spPr>
          <a:xfrm>
            <a:off x="0" y="202775"/>
            <a:ext cx="9144000" cy="9183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dirty="0"/>
              <a:t>MRI Images</a:t>
            </a:r>
            <a:endParaRPr dirty="0"/>
          </a:p>
        </p:txBody>
      </p:sp>
      <p:sp>
        <p:nvSpPr>
          <p:cNvPr id="283" name="Google Shape;283;p14"/>
          <p:cNvSpPr txBox="1">
            <a:spLocks noGrp="1"/>
          </p:cNvSpPr>
          <p:nvPr>
            <p:ph type="subTitle" idx="1"/>
          </p:nvPr>
        </p:nvSpPr>
        <p:spPr>
          <a:xfrm>
            <a:off x="3190900" y="1405525"/>
            <a:ext cx="5319900" cy="3527400"/>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endParaRPr dirty="0"/>
          </a:p>
          <a:p>
            <a:pPr marL="0" lvl="0" indent="0" algn="l" rtl="0">
              <a:spcBef>
                <a:spcPts val="0"/>
              </a:spcBef>
              <a:spcAft>
                <a:spcPts val="0"/>
              </a:spcAft>
              <a:buNone/>
            </a:pPr>
            <a:endParaRPr dirty="0"/>
          </a:p>
          <a:p>
            <a:pPr fontAlgn="base"/>
            <a:r>
              <a:rPr lang="en-US" b="1" dirty="0">
                <a:solidFill>
                  <a:schemeClr val="bg1"/>
                </a:solidFill>
                <a:effectLst/>
                <a:latin typeface="Arial" panose="020B0604020202020204" pitchFamily="34" charset="0"/>
              </a:rPr>
              <a:t>What It Is?</a:t>
            </a:r>
          </a:p>
          <a:p>
            <a:pPr fontAlgn="base"/>
            <a:r>
              <a:rPr lang="en-US" b="0" i="0" dirty="0">
                <a:solidFill>
                  <a:schemeClr val="bg1"/>
                </a:solidFill>
                <a:effectLst/>
                <a:latin typeface="Arial" panose="020B0604020202020204" pitchFamily="34" charset="0"/>
              </a:rPr>
              <a:t>     Magnetic resonance imaging (MRI) of the brain is a safe and painless test that uses a magnetic field and radio waves to produce detailed images of the brain and the brain stem. An MRI differs from a CAT scan (also called a CT scan or a computed axial tomography scan) because it does not use radiation</a:t>
            </a:r>
            <a:r>
              <a:rPr lang="en-US" b="0" i="0" dirty="0">
                <a:solidFill>
                  <a:srgbClr val="000000"/>
                </a:solidFill>
                <a:effectLst/>
                <a:latin typeface="Arial" panose="020B0604020202020204" pitchFamily="34" charset="0"/>
              </a:rPr>
              <a:t>.</a:t>
            </a:r>
          </a:p>
          <a:p>
            <a:pPr marL="0" lvl="0" indent="0" algn="l" rtl="0">
              <a:spcBef>
                <a:spcPts val="0"/>
              </a:spcBef>
              <a:spcAft>
                <a:spcPts val="0"/>
              </a:spcAft>
              <a:buNone/>
            </a:pPr>
            <a:endParaRPr dirty="0"/>
          </a:p>
        </p:txBody>
      </p:sp>
      <p:pic>
        <p:nvPicPr>
          <p:cNvPr id="3" name="Picture 2" descr="A picture containing different, several, variety&#10;&#10;Description automatically generated">
            <a:extLst>
              <a:ext uri="{FF2B5EF4-FFF2-40B4-BE49-F238E27FC236}">
                <a16:creationId xmlns:a16="http://schemas.microsoft.com/office/drawing/2014/main" id="{6F342D82-F6C5-4DDF-8F54-6E2F91503AFF}"/>
              </a:ext>
            </a:extLst>
          </p:cNvPr>
          <p:cNvPicPr>
            <a:picLocks noChangeAspect="1"/>
          </p:cNvPicPr>
          <p:nvPr/>
        </p:nvPicPr>
        <p:blipFill>
          <a:blip r:embed="rId3"/>
          <a:stretch>
            <a:fillRect/>
          </a:stretch>
        </p:blipFill>
        <p:spPr>
          <a:xfrm>
            <a:off x="314223" y="1121075"/>
            <a:ext cx="2513934" cy="37777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15"/>
          <p:cNvSpPr txBox="1">
            <a:spLocks noGrp="1"/>
          </p:cNvSpPr>
          <p:nvPr>
            <p:ph type="ctrTitle"/>
          </p:nvPr>
        </p:nvSpPr>
        <p:spPr>
          <a:xfrm>
            <a:off x="316500" y="248294"/>
            <a:ext cx="4255500" cy="9636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dirty="0"/>
              <a:t>Skull stripping</a:t>
            </a:r>
            <a:endParaRPr dirty="0"/>
          </a:p>
        </p:txBody>
      </p:sp>
      <p:sp>
        <p:nvSpPr>
          <p:cNvPr id="290" name="Google Shape;290;p15"/>
          <p:cNvSpPr txBox="1">
            <a:spLocks noGrp="1"/>
          </p:cNvSpPr>
          <p:nvPr>
            <p:ph type="subTitle" idx="1"/>
          </p:nvPr>
        </p:nvSpPr>
        <p:spPr>
          <a:xfrm>
            <a:off x="3221664" y="1542675"/>
            <a:ext cx="5421335" cy="3533100"/>
          </a:xfrm>
          <a:prstGeom prst="rect">
            <a:avLst/>
          </a:prstGeom>
        </p:spPr>
        <p:txBody>
          <a:bodyPr spcFirstLastPara="1" wrap="square" lIns="91425" tIns="91425" rIns="91425" bIns="91425" anchor="t" anchorCtr="0">
            <a:normAutofit/>
          </a:bodyPr>
          <a:lstStyle/>
          <a:p>
            <a:pPr marL="742950" lvl="0" indent="-285750" algn="l" rtl="0">
              <a:spcBef>
                <a:spcPts val="0"/>
              </a:spcBef>
              <a:spcAft>
                <a:spcPts val="0"/>
              </a:spcAft>
              <a:buFont typeface="Arial" panose="020B0604020202020204" pitchFamily="34" charset="0"/>
              <a:buChar char="•"/>
            </a:pPr>
            <a:r>
              <a:rPr lang="en-US" dirty="0"/>
              <a:t>A process of removing the skull portion from the brain. Such that </a:t>
            </a:r>
          </a:p>
          <a:p>
            <a:pPr marL="742950" lvl="0" indent="-285750" algn="l" rtl="0">
              <a:spcBef>
                <a:spcPts val="0"/>
              </a:spcBef>
              <a:spcAft>
                <a:spcPts val="0"/>
              </a:spcAft>
              <a:buFont typeface="Arial" panose="020B0604020202020204" pitchFamily="34" charset="0"/>
              <a:buChar char="•"/>
            </a:pPr>
            <a:r>
              <a:rPr lang="en-US" dirty="0"/>
              <a:t>It is crucial as the models that brain tumor segmentation are trained on BRATs dataset(which is actually skull stripped).</a:t>
            </a:r>
          </a:p>
          <a:p>
            <a:pPr marL="742950" lvl="0" indent="-285750" algn="l" rtl="0">
              <a:spcBef>
                <a:spcPts val="0"/>
              </a:spcBef>
              <a:spcAft>
                <a:spcPts val="0"/>
              </a:spcAft>
              <a:buFont typeface="Arial" panose="020B0604020202020204" pitchFamily="34" charset="0"/>
              <a:buChar char="•"/>
            </a:pPr>
            <a:r>
              <a:rPr lang="en-US" dirty="0"/>
              <a:t>BRATs dataset is a labeled dataset which is openly available that is used for model training.</a:t>
            </a:r>
          </a:p>
          <a:p>
            <a:pPr marL="742950" lvl="0" indent="-285750" algn="l" rtl="0">
              <a:spcBef>
                <a:spcPts val="0"/>
              </a:spcBef>
              <a:spcAft>
                <a:spcPts val="0"/>
              </a:spcAft>
              <a:buFont typeface="Arial" panose="020B0604020202020204" pitchFamily="34" charset="0"/>
              <a:buChar char="•"/>
            </a:pPr>
            <a:r>
              <a:rPr lang="en-US" dirty="0"/>
              <a:t>So the skull portion decreases the accuracy of such models(noise).</a:t>
            </a:r>
            <a:endParaRPr dirty="0"/>
          </a:p>
        </p:txBody>
      </p:sp>
      <p:pic>
        <p:nvPicPr>
          <p:cNvPr id="3" name="Picture 2" descr="Shape&#10;&#10;Description automatically generated with medium confidence">
            <a:extLst>
              <a:ext uri="{FF2B5EF4-FFF2-40B4-BE49-F238E27FC236}">
                <a16:creationId xmlns:a16="http://schemas.microsoft.com/office/drawing/2014/main" id="{CEE6FD60-AD86-451C-A37D-126FA8CB8F17}"/>
              </a:ext>
            </a:extLst>
          </p:cNvPr>
          <p:cNvPicPr>
            <a:picLocks noChangeAspect="1"/>
          </p:cNvPicPr>
          <p:nvPr/>
        </p:nvPicPr>
        <p:blipFill>
          <a:blip r:embed="rId3"/>
          <a:stretch>
            <a:fillRect/>
          </a:stretch>
        </p:blipFill>
        <p:spPr>
          <a:xfrm>
            <a:off x="653127" y="3094656"/>
            <a:ext cx="2181225" cy="1838325"/>
          </a:xfrm>
          <a:prstGeom prst="rect">
            <a:avLst/>
          </a:prstGeom>
        </p:spPr>
      </p:pic>
      <p:pic>
        <p:nvPicPr>
          <p:cNvPr id="5" name="Picture 4" descr="A close-up of a human brain&#10;&#10;Description automatically generated with low confidence">
            <a:extLst>
              <a:ext uri="{FF2B5EF4-FFF2-40B4-BE49-F238E27FC236}">
                <a16:creationId xmlns:a16="http://schemas.microsoft.com/office/drawing/2014/main" id="{EA28848F-5A32-4FA6-91B1-987CAF10DBFF}"/>
              </a:ext>
            </a:extLst>
          </p:cNvPr>
          <p:cNvPicPr>
            <a:picLocks noChangeAspect="1"/>
          </p:cNvPicPr>
          <p:nvPr/>
        </p:nvPicPr>
        <p:blipFill>
          <a:blip r:embed="rId4"/>
          <a:stretch>
            <a:fillRect/>
          </a:stretch>
        </p:blipFill>
        <p:spPr>
          <a:xfrm>
            <a:off x="653127" y="1211894"/>
            <a:ext cx="2181225" cy="183832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16"/>
          <p:cNvSpPr txBox="1">
            <a:spLocks noGrp="1"/>
          </p:cNvSpPr>
          <p:nvPr>
            <p:ph type="ctrTitle"/>
          </p:nvPr>
        </p:nvSpPr>
        <p:spPr>
          <a:xfrm>
            <a:off x="1479800" y="523575"/>
            <a:ext cx="7133400" cy="4322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sz="2600" u="sng" dirty="0" err="1"/>
              <a:t>Methodoly</a:t>
            </a:r>
            <a:r>
              <a:rPr lang="en-GB" sz="2600" u="sng" dirty="0"/>
              <a:t>:</a:t>
            </a:r>
            <a:endParaRPr sz="2600" u="sng" dirty="0"/>
          </a:p>
          <a:p>
            <a:pPr marL="0" lvl="0" indent="0" algn="l" rtl="0">
              <a:spcBef>
                <a:spcPts val="0"/>
              </a:spcBef>
              <a:spcAft>
                <a:spcPts val="0"/>
              </a:spcAft>
              <a:buNone/>
            </a:pPr>
            <a:endParaRPr sz="2600" u="sng" dirty="0"/>
          </a:p>
          <a:p>
            <a:pPr marL="467361" lvl="0" indent="-342900" algn="l" rtl="0">
              <a:spcBef>
                <a:spcPts val="0"/>
              </a:spcBef>
              <a:spcAft>
                <a:spcPts val="0"/>
              </a:spcAft>
              <a:buSzPct val="100000"/>
              <a:buFont typeface="Arial" panose="020B0604020202020204" pitchFamily="34" charset="0"/>
              <a:buChar char="•"/>
            </a:pPr>
            <a:r>
              <a:rPr lang="en-US" sz="1822" b="0" dirty="0"/>
              <a:t>I used the atlas of brain that is readily available online.</a:t>
            </a:r>
            <a:br>
              <a:rPr lang="en-US" sz="1822" b="0" dirty="0"/>
            </a:br>
            <a:endParaRPr lang="en-US" sz="1822" b="0" dirty="0"/>
          </a:p>
          <a:p>
            <a:pPr marL="467361" lvl="0" indent="-342900" algn="l" rtl="0">
              <a:spcBef>
                <a:spcPts val="0"/>
              </a:spcBef>
              <a:spcAft>
                <a:spcPts val="0"/>
              </a:spcAft>
              <a:buSzPct val="100000"/>
              <a:buFont typeface="Arial" panose="020B0604020202020204" pitchFamily="34" charset="0"/>
              <a:buChar char="•"/>
            </a:pPr>
            <a:r>
              <a:rPr lang="en-US" sz="1822" b="0" dirty="0"/>
              <a:t>The Atlas was of T1 modality(with skull and its mask) of MRI which has the highest intensity.</a:t>
            </a:r>
            <a:br>
              <a:rPr lang="en-US" sz="1822" b="0" dirty="0"/>
            </a:br>
            <a:endParaRPr lang="en-US" sz="1822" b="0" dirty="0"/>
          </a:p>
          <a:p>
            <a:pPr marL="467361" lvl="0" indent="-342900" algn="l" rtl="0">
              <a:spcBef>
                <a:spcPts val="0"/>
              </a:spcBef>
              <a:spcAft>
                <a:spcPts val="0"/>
              </a:spcAft>
              <a:buSzPct val="100000"/>
              <a:buFont typeface="Arial" panose="020B0604020202020204" pitchFamily="34" charset="0"/>
              <a:buChar char="•"/>
            </a:pPr>
            <a:r>
              <a:rPr lang="en-US" sz="1822" b="0" dirty="0"/>
              <a:t>Using the </a:t>
            </a:r>
            <a:r>
              <a:rPr lang="en-US" sz="1822" b="0" dirty="0" err="1"/>
              <a:t>antspy</a:t>
            </a:r>
            <a:r>
              <a:rPr lang="en-US" sz="1822" b="0" dirty="0"/>
              <a:t> registration </a:t>
            </a:r>
            <a:r>
              <a:rPr lang="en-US" sz="1822" b="0" dirty="0" err="1"/>
              <a:t>fuction</a:t>
            </a:r>
            <a:r>
              <a:rPr lang="en-US" sz="1822" b="0" dirty="0"/>
              <a:t> in which this atlas served as a moving image and my raw MRI image served as a fixed </a:t>
            </a:r>
            <a:r>
              <a:rPr lang="en-US" sz="1822" b="0" dirty="0" err="1"/>
              <a:t>image.The</a:t>
            </a:r>
            <a:r>
              <a:rPr lang="en-US" sz="1822" b="0" dirty="0"/>
              <a:t> moving image gets mapped over the fixed image and the resultant transformation </a:t>
            </a:r>
            <a:r>
              <a:rPr lang="en-US" sz="1822" b="0" dirty="0" err="1"/>
              <a:t>matrice</a:t>
            </a:r>
            <a:r>
              <a:rPr lang="en-US" sz="1822" b="0" dirty="0"/>
              <a:t> is obtained. </a:t>
            </a:r>
          </a:p>
          <a:p>
            <a:pPr marL="800100" lvl="0" indent="-342900" algn="l" rtl="0">
              <a:spcBef>
                <a:spcPts val="0"/>
              </a:spcBef>
              <a:spcAft>
                <a:spcPts val="0"/>
              </a:spcAft>
              <a:buFont typeface="Arial" panose="020B0604020202020204" pitchFamily="34" charset="0"/>
              <a:buChar char="•"/>
            </a:pPr>
            <a:endParaRPr lang="en-US" sz="1822" b="0" dirty="0"/>
          </a:p>
          <a:p>
            <a:pPr marL="467361" lvl="0" indent="-342900" algn="l" rtl="0">
              <a:spcBef>
                <a:spcPts val="0"/>
              </a:spcBef>
              <a:spcAft>
                <a:spcPts val="0"/>
              </a:spcAft>
              <a:buSzPct val="100000"/>
              <a:buFont typeface="Arial" panose="020B0604020202020204" pitchFamily="34" charset="0"/>
              <a:buChar char="•"/>
            </a:pPr>
            <a:r>
              <a:rPr lang="en-US" sz="1822" b="0" dirty="0"/>
              <a:t>This transformation </a:t>
            </a:r>
            <a:r>
              <a:rPr lang="en-US" sz="1822" b="0" dirty="0" err="1"/>
              <a:t>matrice</a:t>
            </a:r>
            <a:r>
              <a:rPr lang="en-US" sz="1822" b="0" dirty="0"/>
              <a:t> was then used to change the atlas mask accordingly the same way as T1 atlas is changed.</a:t>
            </a:r>
          </a:p>
          <a:p>
            <a:pPr marL="457200" lvl="0" indent="0" algn="l" rtl="0">
              <a:spcBef>
                <a:spcPts val="0"/>
              </a:spcBef>
              <a:spcAft>
                <a:spcPts val="0"/>
              </a:spcAft>
              <a:buNone/>
            </a:pPr>
            <a:endParaRPr sz="1822" dirty="0"/>
          </a:p>
          <a:p>
            <a:pPr marL="457200" lvl="0" indent="0" algn="l" rtl="0">
              <a:spcBef>
                <a:spcPts val="0"/>
              </a:spcBef>
              <a:spcAft>
                <a:spcPts val="0"/>
              </a:spcAft>
              <a:buNone/>
            </a:pPr>
            <a:endParaRPr sz="1822" dirty="0"/>
          </a:p>
          <a:p>
            <a:pPr marL="0" lvl="0" indent="0" algn="l" rtl="0">
              <a:spcBef>
                <a:spcPts val="0"/>
              </a:spcBef>
              <a:spcAft>
                <a:spcPts val="0"/>
              </a:spcAft>
              <a:buNone/>
            </a:pPr>
            <a:endParaRPr sz="1822" dirty="0"/>
          </a:p>
          <a:p>
            <a:pPr marL="0" lvl="0" indent="0" algn="l" rtl="0">
              <a:spcBef>
                <a:spcPts val="0"/>
              </a:spcBef>
              <a:spcAft>
                <a:spcPts val="0"/>
              </a:spcAft>
              <a:buNone/>
            </a:pPr>
            <a:endParaRPr sz="1000" dirty="0"/>
          </a:p>
        </p:txBody>
      </p:sp>
      <p:pic>
        <p:nvPicPr>
          <p:cNvPr id="297" name="Google Shape;297;p16"/>
          <p:cNvPicPr preferRelativeResize="0"/>
          <p:nvPr/>
        </p:nvPicPr>
        <p:blipFill>
          <a:blip r:embed="rId3">
            <a:alphaModFix/>
          </a:blip>
          <a:stretch>
            <a:fillRect/>
          </a:stretch>
        </p:blipFill>
        <p:spPr>
          <a:xfrm>
            <a:off x="124025" y="442575"/>
            <a:ext cx="1514450" cy="1891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3" name="Google Shape;303;p17"/>
          <p:cNvSpPr txBox="1"/>
          <p:nvPr/>
        </p:nvSpPr>
        <p:spPr>
          <a:xfrm>
            <a:off x="765500" y="969800"/>
            <a:ext cx="38877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b="1" dirty="0">
                <a:solidFill>
                  <a:srgbClr val="FFFFFF"/>
                </a:solidFill>
                <a:latin typeface="Nunito"/>
                <a:ea typeface="Nunito"/>
                <a:cs typeface="Nunito"/>
                <a:sym typeface="Nunito"/>
              </a:rPr>
              <a:t>Output:</a:t>
            </a:r>
            <a:endParaRPr sz="1800" dirty="0">
              <a:solidFill>
                <a:srgbClr val="FFFFFF"/>
              </a:solidFill>
              <a:latin typeface="Nunito"/>
              <a:ea typeface="Nunito"/>
              <a:cs typeface="Nunito"/>
              <a:sym typeface="Nunito"/>
            </a:endParaRPr>
          </a:p>
        </p:txBody>
      </p:sp>
      <p:sp>
        <p:nvSpPr>
          <p:cNvPr id="304" name="Google Shape;304;p17"/>
          <p:cNvSpPr txBox="1"/>
          <p:nvPr/>
        </p:nvSpPr>
        <p:spPr>
          <a:xfrm>
            <a:off x="1375825" y="168625"/>
            <a:ext cx="66912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3600" b="1" dirty="0">
                <a:solidFill>
                  <a:srgbClr val="FFFFFF"/>
                </a:solidFill>
                <a:latin typeface="Maven Pro"/>
                <a:ea typeface="Maven Pro"/>
                <a:cs typeface="Maven Pro"/>
                <a:sym typeface="Maven Pro"/>
              </a:rPr>
              <a:t>Raw MRI Image and Mask</a:t>
            </a:r>
            <a:endParaRPr sz="3600" b="1" dirty="0">
              <a:solidFill>
                <a:srgbClr val="FFFFFF"/>
              </a:solidFill>
              <a:latin typeface="Maven Pro"/>
              <a:ea typeface="Maven Pro"/>
              <a:cs typeface="Maven Pro"/>
              <a:sym typeface="Maven Pro"/>
            </a:endParaRPr>
          </a:p>
        </p:txBody>
      </p:sp>
      <p:sp>
        <p:nvSpPr>
          <p:cNvPr id="306" name="Google Shape;306;p17"/>
          <p:cNvSpPr txBox="1"/>
          <p:nvPr/>
        </p:nvSpPr>
        <p:spPr>
          <a:xfrm>
            <a:off x="1022300" y="4611500"/>
            <a:ext cx="23442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500" b="1" u="sng" dirty="0">
                <a:solidFill>
                  <a:srgbClr val="FFFFFF"/>
                </a:solidFill>
                <a:latin typeface="Nunito"/>
                <a:ea typeface="Nunito"/>
                <a:cs typeface="Nunito"/>
                <a:sym typeface="Nunito"/>
              </a:rPr>
              <a:t>RAW MRI</a:t>
            </a:r>
            <a:endParaRPr sz="1500" b="1" u="sng" dirty="0">
              <a:solidFill>
                <a:srgbClr val="FFFFFF"/>
              </a:solidFill>
              <a:latin typeface="Nunito"/>
              <a:ea typeface="Nunito"/>
              <a:cs typeface="Nunito"/>
              <a:sym typeface="Nunito"/>
            </a:endParaRPr>
          </a:p>
        </p:txBody>
      </p:sp>
      <p:sp>
        <p:nvSpPr>
          <p:cNvPr id="307" name="Google Shape;307;p17"/>
          <p:cNvSpPr txBox="1"/>
          <p:nvPr/>
        </p:nvSpPr>
        <p:spPr>
          <a:xfrm>
            <a:off x="4878350" y="4611500"/>
            <a:ext cx="30000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1500" b="1" u="sng" dirty="0">
                <a:solidFill>
                  <a:srgbClr val="FFFFFF"/>
                </a:solidFill>
                <a:latin typeface="Nunito"/>
                <a:ea typeface="Nunito"/>
                <a:cs typeface="Nunito"/>
                <a:sym typeface="Nunito"/>
              </a:rPr>
              <a:t>Stripped Result</a:t>
            </a:r>
            <a:endParaRPr sz="1500" b="1" u="sng" dirty="0">
              <a:solidFill>
                <a:srgbClr val="FFFFFF"/>
              </a:solidFill>
              <a:latin typeface="Nunito"/>
              <a:ea typeface="Nunito"/>
              <a:cs typeface="Nunito"/>
              <a:sym typeface="Nunito"/>
            </a:endParaRPr>
          </a:p>
        </p:txBody>
      </p:sp>
      <p:pic>
        <p:nvPicPr>
          <p:cNvPr id="8" name="Picture 7" descr="A close-up of a human brain&#10;&#10;Description automatically generated with low confidence">
            <a:extLst>
              <a:ext uri="{FF2B5EF4-FFF2-40B4-BE49-F238E27FC236}">
                <a16:creationId xmlns:a16="http://schemas.microsoft.com/office/drawing/2014/main" id="{E470A826-4048-4599-89F9-6906D482E624}"/>
              </a:ext>
            </a:extLst>
          </p:cNvPr>
          <p:cNvPicPr>
            <a:picLocks noChangeAspect="1"/>
          </p:cNvPicPr>
          <p:nvPr/>
        </p:nvPicPr>
        <p:blipFill>
          <a:blip r:embed="rId3"/>
          <a:stretch>
            <a:fillRect/>
          </a:stretch>
        </p:blipFill>
        <p:spPr>
          <a:xfrm>
            <a:off x="765500" y="1578362"/>
            <a:ext cx="3452354" cy="2909626"/>
          </a:xfrm>
          <a:prstGeom prst="rect">
            <a:avLst/>
          </a:prstGeom>
        </p:spPr>
      </p:pic>
      <p:pic>
        <p:nvPicPr>
          <p:cNvPr id="9" name="Picture 8" descr="Shape&#10;&#10;Description automatically generated with medium confidence">
            <a:extLst>
              <a:ext uri="{FF2B5EF4-FFF2-40B4-BE49-F238E27FC236}">
                <a16:creationId xmlns:a16="http://schemas.microsoft.com/office/drawing/2014/main" id="{02586568-A534-4E95-B13C-F74D1E53A3E8}"/>
              </a:ext>
            </a:extLst>
          </p:cNvPr>
          <p:cNvPicPr>
            <a:picLocks noChangeAspect="1"/>
          </p:cNvPicPr>
          <p:nvPr/>
        </p:nvPicPr>
        <p:blipFill>
          <a:blip r:embed="rId4"/>
          <a:stretch>
            <a:fillRect/>
          </a:stretch>
        </p:blipFill>
        <p:spPr>
          <a:xfrm>
            <a:off x="4721425" y="1558335"/>
            <a:ext cx="3476117" cy="292965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 name="Picture 2" descr="Text&#10;&#10;Description automatically generated with medium confidence">
            <a:extLst>
              <a:ext uri="{FF2B5EF4-FFF2-40B4-BE49-F238E27FC236}">
                <a16:creationId xmlns:a16="http://schemas.microsoft.com/office/drawing/2014/main" id="{D50900A7-DC0C-453C-B71D-486CC85A1AF7}"/>
              </a:ext>
            </a:extLst>
          </p:cNvPr>
          <p:cNvPicPr>
            <a:picLocks noChangeAspect="1"/>
          </p:cNvPicPr>
          <p:nvPr/>
        </p:nvPicPr>
        <p:blipFill>
          <a:blip r:embed="rId3"/>
          <a:stretch>
            <a:fillRect/>
          </a:stretch>
        </p:blipFill>
        <p:spPr>
          <a:xfrm>
            <a:off x="1424763" y="0"/>
            <a:ext cx="6709144" cy="512062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pic>
        <p:nvPicPr>
          <p:cNvPr id="7" name="Picture 6" descr="Text&#10;&#10;Description automatically generated">
            <a:extLst>
              <a:ext uri="{FF2B5EF4-FFF2-40B4-BE49-F238E27FC236}">
                <a16:creationId xmlns:a16="http://schemas.microsoft.com/office/drawing/2014/main" id="{ECB9E935-D539-4788-8E03-1BE8EC44F708}"/>
              </a:ext>
            </a:extLst>
          </p:cNvPr>
          <p:cNvPicPr>
            <a:picLocks noChangeAspect="1"/>
          </p:cNvPicPr>
          <p:nvPr/>
        </p:nvPicPr>
        <p:blipFill>
          <a:blip r:embed="rId3"/>
          <a:stretch>
            <a:fillRect/>
          </a:stretch>
        </p:blipFill>
        <p:spPr>
          <a:xfrm>
            <a:off x="1286540" y="0"/>
            <a:ext cx="6634715" cy="5143500"/>
          </a:xfrm>
          <a:prstGeom prst="rect">
            <a:avLst/>
          </a:prstGeom>
        </p:spPr>
      </p:pic>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256</Words>
  <Application>Microsoft Office PowerPoint</Application>
  <PresentationFormat>On-screen Show (16:9)</PresentationFormat>
  <Paragraphs>24</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Maven Pro</vt:lpstr>
      <vt:lpstr>Nunito</vt:lpstr>
      <vt:lpstr>Arial</vt:lpstr>
      <vt:lpstr>Momentum</vt:lpstr>
      <vt:lpstr>Skull Stripping of MRI image of brain using ANTSpy</vt:lpstr>
      <vt:lpstr>MRI Images</vt:lpstr>
      <vt:lpstr>Skull stripping</vt:lpstr>
      <vt:lpstr>Methodoly:  I used the atlas of brain that is readily available online.  The Atlas was of T1 modality(with skull and its mask) of MRI which has the highest intensity.  Using the antspy registration fuction in which this atlas served as a moving image and my raw MRI image served as a fixed image.The moving image gets mapped over the fixed image and the resultant transformation matrice is obtained.   This transformation matrice was then used to change the atlas mask accordingly the same way as T1 atlas is changed.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Skull Stripping of MRI image of brain using ANTSpy</dc:title>
  <cp:lastModifiedBy>Muhammad Usman Farooq</cp:lastModifiedBy>
  <cp:revision>1</cp:revision>
  <dcterms:modified xsi:type="dcterms:W3CDTF">2021-08-13T17:46:38Z</dcterms:modified>
</cp:coreProperties>
</file>